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25" r:id="rId2"/>
    <p:sldId id="392" r:id="rId3"/>
    <p:sldId id="391" r:id="rId4"/>
    <p:sldId id="393" r:id="rId5"/>
    <p:sldId id="394" r:id="rId6"/>
    <p:sldId id="395" r:id="rId7"/>
    <p:sldId id="396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P" lastIdx="1" clrIdx="0">
    <p:extLst>
      <p:ext uri="{19B8F6BF-5375-455C-9EA6-DF929625EA0E}">
        <p15:presenceInfo xmlns="" xmlns:p15="http://schemas.microsoft.com/office/powerpoint/2012/main" userId="P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471" autoAdjust="0"/>
    <p:restoredTop sz="94660"/>
  </p:normalViewPr>
  <p:slideViewPr>
    <p:cSldViewPr snapToGrid="0">
      <p:cViewPr varScale="1">
        <p:scale>
          <a:sx n="68" d="100"/>
          <a:sy n="68" d="100"/>
        </p:scale>
        <p:origin x="-37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16C5-17A3-4A51-822E-943DC21A77C2}" type="datetimeFigureOut">
              <a:rPr lang="en-US" smtClean="0"/>
              <a:pPr/>
              <a:t>9/25/2017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9B751-307B-4AB1-B7CD-059B93A125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sz="1200" dirty="0" smtClean="0">
                <a:latin typeface="NikoshBAN" pitchFamily="2" charset="0"/>
                <a:cs typeface="NikoshBAN" pitchFamily="2" charset="0"/>
              </a:rPr>
              <a:t>স্টিগার</a:t>
            </a:r>
            <a:r>
              <a:rPr lang="bn-IN" sz="1200" baseline="0" dirty="0" smtClean="0">
                <a:latin typeface="NikoshBAN" pitchFamily="2" charset="0"/>
                <a:cs typeface="NikoshBAN" pitchFamily="2" charset="0"/>
              </a:rPr>
              <a:t> ব্যবহার করা হয়েছে। উত্তরে ক্লিক করে উত্তর দেখতে </a:t>
            </a:r>
            <a:r>
              <a:rPr lang="bn-IN" sz="1200" baseline="0" smtClean="0">
                <a:latin typeface="NikoshBAN" pitchFamily="2" charset="0"/>
                <a:cs typeface="NikoshBAN" pitchFamily="2" charset="0"/>
              </a:rPr>
              <a:t>হবে।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B751-307B-4AB1-B7CD-059B93A125D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EB7FAE-8DA9-4EDF-A575-B49ABB07D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32659CA-2B21-40E9-B5AB-A919B955D7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62D6B1E-E651-45C0-AA57-5CDC27FB5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4C61-0EC9-4997-A3F1-DA003DEEB3DE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066D9C-1442-4F38-8CD8-B07BA98DE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D17D48A-2C1D-436A-A816-6B64BE8DC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103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8BB14E-6590-4E2A-84E0-29D7B281C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E197F0-C564-4598-8167-76B085FA7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1A23254-F5E3-4620-8A92-097C69E27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841E-430E-472F-98DB-C00FBAD6F1F7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655ED57-0972-41C3-9464-643034D13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0562D2A-8D23-4468-AD24-AC355ACBA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7552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C8458F9-5DB2-4333-9B3E-7854F15BFB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5C2DBE7-8F33-4257-BB2F-90734A7618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B50C9B4-0A9A-4768-99ED-FDDDEBFDE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5DD1-DB80-4D5D-857E-3452BF77E0C8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6791451-FA2A-4CBE-A6E4-81D103D9B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DED08AA-4B71-4FB4-91E6-2592D58B7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069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925BCF-9813-4976-922B-26DFE0DD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C66344A-5FC7-4581-8C0E-C58C93E71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6159A32-9FFC-47AA-8FC8-0614D5933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81055-4B32-41D0-B073-B47FD5064563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E10EB33-6AE6-422A-9F78-3C7A6DCBF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FDCC957-A529-4431-83B4-F9BE7DCCF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161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607A7C-B5E2-480A-A4C0-3A167F99A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672B7C7-96F4-4DE2-BBD4-D9F36BFD9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A9EA2DE-E6C0-4A5B-A53C-31E4611DF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31FE-D3D5-49F9-B5E6-A59D93710E57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110C9D2-B5EC-4FB8-B1D9-4FF3D46D9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9ADF121-6A82-4FF2-976C-1696C376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365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165E89-F882-464D-AFC8-3618B72E9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378712-9FC6-4603-A80B-9D3F7D29A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E000A58-85DC-4FDA-A778-24021CD68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06E1CAB-12E6-4C98-B206-A10872307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0240-6FEF-4108-B190-842596504402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60FBC51-C4D9-4E71-97C9-5C1D33711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B5639E2-DD67-4E5B-A532-0AB09525F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6183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C2051D-D6FE-46D7-8BC8-B3791C291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4C4BFC2-A51C-4C72-9D59-0C8EC325D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0689DF6-E33E-493A-9E2B-7BD7100E7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E0B81DD-5012-4089-A488-60A79ED0B0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B452378-5E8F-4087-A19C-18C0CDC2F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4A2B733-589E-4DC5-B9D9-7878AB657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C3B0-4F9F-4760-90EB-7264BA530CC5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BB3291F-B076-4FBA-BE8B-1AAA5BD4D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7F5DE49-6E12-498F-B529-B5105418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4619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2FCAC3-910B-4CEB-A775-B2C25B4DE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09B6C70-79CD-47A6-ABB0-F4B7032FE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5DE4-B46B-4AAF-AF74-4C38C2B26BC4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775B235-D805-47B1-B1BE-5B1FA4CE4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94519D7-224D-4BF0-8D29-685847992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1464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F75A24A-FA3C-44F1-8A2B-6664D6FA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5B36E-C6DB-4562-9121-14D15AABA54A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FD303A7-4499-44D6-9AA0-769AEBCAC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D8B1B8D-E42A-49B8-AD83-4470CE41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0985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AA59AE-51CD-4E06-9F29-3DF6D2E08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8B786F3-16D9-4496-A811-58C2316AF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4A8BFE2-86D8-4C07-90B7-F4994B41E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DC607D3-A637-4928-88EA-6C606003D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7F2B-D8F4-4C1D-A882-F1F8568FE3A6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DCA1399-A026-4EB1-B400-A787AFD8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B0822C1-60BD-4D20-9F71-05B18E11C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3856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B44BE7-536D-45DA-81BE-EDD39DA8C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95375DEE-92A8-4847-B6CF-B6E809DE66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74EAC98-6975-4644-A661-FCEB96D49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9CFFF2D-9B66-42E6-B055-DBE7B55E7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7453-1836-4066-80BA-345294880C1B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694994C-63B6-4863-8531-ECB1F772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B61DEEC-31FB-48BF-BE4C-289ADA376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340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F0604C2-A021-4D55-B030-657F0AAF3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F536696-397C-458B-8A2A-59068F39C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4F10FE8-48CE-480D-AF1E-0ECFBE053D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7F31D-49AB-4A6D-8F63-D6131C19C17C}" type="datetime5">
              <a:rPr lang="en-US" smtClean="0"/>
              <a:pPr/>
              <a:t>25-Sep-17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74C8DF6-A935-4427-B35E-7269EDB90C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Sukesh Sutradhar, Nasirnagar,Brahmanbaria. Mob: 01722 269461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5E03D55-E45B-4E22-A4CE-CBF9A1473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BF572-F77E-49F2-9B46-6D7AA3E19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764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5" Type="http://schemas.openxmlformats.org/officeDocument/2006/relationships/image" Target="../media/image25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pn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2.pn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11" Type="http://schemas.openxmlformats.org/officeDocument/2006/relationships/image" Target="../media/image12.png"/><Relationship Id="rId5" Type="http://schemas.openxmlformats.org/officeDocument/2006/relationships/image" Target="../media/image13.jpeg"/><Relationship Id="rId10" Type="http://schemas.openxmlformats.org/officeDocument/2006/relationships/image" Target="../media/image11.png"/><Relationship Id="rId4" Type="http://schemas.openxmlformats.org/officeDocument/2006/relationships/image" Target="../media/image2.jpeg"/><Relationship Id="rId9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.jpe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10" Type="http://schemas.openxmlformats.org/officeDocument/2006/relationships/image" Target="../media/image12.pn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6" name="Picture 15" descr="retqwre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282" y="260443"/>
            <a:ext cx="11727004" cy="621292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82171" y="508000"/>
            <a:ext cx="11117943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 পাঠে সবাইকে স্বাগত জানাচ্ছি।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972725" y="2670647"/>
            <a:ext cx="5444198" cy="407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2000" b="1" kern="0" dirty="0" smtClean="0">
                <a:ln/>
                <a:latin typeface="NikoshBAN" pitchFamily="2" charset="0"/>
                <a:cs typeface="NikoshBAN" pitchFamily="2" charset="0"/>
              </a:rPr>
              <a:t>নিচের দেখানো ছকের  মতো খাতায় একটি ছক তৈরি করি-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070299" y="328655"/>
            <a:ext cx="2998159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600" b="1" i="0" u="none" strike="noStrike" kern="0" cap="none" spc="0" normalizeH="0" baseline="0" noProof="0" dirty="0" smtClean="0">
                <a:ln/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ikoshBAN" pitchFamily="2" charset="0"/>
                <a:cs typeface="NikoshBAN" pitchFamily="2" charset="0"/>
              </a:rPr>
              <a:t>দল</a:t>
            </a:r>
            <a:r>
              <a:rPr kumimoji="0" lang="en-US" sz="3600" b="1" i="0" u="none" strike="noStrike" kern="0" cap="none" spc="0" normalizeH="0" baseline="0" noProof="0" dirty="0" err="1" smtClean="0">
                <a:ln/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ikoshBAN" pitchFamily="2" charset="0"/>
                <a:cs typeface="NikoshBAN" pitchFamily="2" charset="0"/>
              </a:rPr>
              <a:t>গত</a:t>
            </a:r>
            <a:r>
              <a:rPr kumimoji="0" lang="bn-BD" sz="3600" b="1" i="0" u="none" strike="noStrike" kern="0" cap="none" spc="0" normalizeH="0" baseline="0" noProof="0" dirty="0" smtClean="0">
                <a:ln/>
                <a:solidFill>
                  <a:prstClr val="white">
                    <a:lumMod val="9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NikoshBAN" pitchFamily="2" charset="0"/>
                <a:cs typeface="NikoshBAN" pitchFamily="2" charset="0"/>
              </a:rPr>
              <a:t> কাজ</a:t>
            </a:r>
          </a:p>
        </p:txBody>
      </p:sp>
      <p:pic>
        <p:nvPicPr>
          <p:cNvPr id="16" name="Picture 15" descr="downloa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25729" y="231352"/>
            <a:ext cx="3258385" cy="243125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863603" y="5203384"/>
            <a:ext cx="10609943" cy="478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bn-IN" sz="2800" b="1" kern="0" dirty="0" smtClean="0">
                <a:ln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৪।</a:t>
            </a:r>
            <a:endParaRPr lang="bn-BD" sz="2800" b="1" kern="0" dirty="0" smtClean="0">
              <a:ln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70863" y="4731682"/>
            <a:ext cx="10609943" cy="4789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bn-IN" sz="2800" b="1" kern="0" dirty="0" smtClean="0">
                <a:ln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</a:t>
            </a:r>
            <a:endParaRPr lang="bn-BD" sz="2800" b="1" kern="0" dirty="0" smtClean="0">
              <a:ln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70863" y="4252720"/>
            <a:ext cx="10609943" cy="478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800" b="1" kern="0" dirty="0" smtClean="0">
                <a:ln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</a:t>
            </a:r>
            <a:endParaRPr lang="bn-BD" sz="2800" b="1" kern="0" dirty="0" smtClean="0">
              <a:ln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3603" y="3780984"/>
            <a:ext cx="10609943" cy="478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bn-IN" sz="2800" b="1" kern="0" dirty="0" smtClean="0">
                <a:ln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</a:t>
            </a:r>
            <a:endParaRPr lang="bn-BD" sz="2800" b="1" kern="0" dirty="0" smtClean="0">
              <a:ln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70863" y="3309282"/>
            <a:ext cx="10609943" cy="4789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IN" sz="2800" b="1" kern="0" dirty="0" smtClean="0">
                <a:ln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পরিবেশ সংরক্ষণে আমরা কী কী করতে পারি?</a:t>
            </a:r>
            <a:endParaRPr lang="bn-BD" sz="2800" b="1" kern="0" dirty="0" smtClean="0">
              <a:ln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11" descr="download (1)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6725" y="260200"/>
            <a:ext cx="2019048" cy="133333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569880" y="260199"/>
            <a:ext cx="242889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একাকী কাজ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706182" y="5231856"/>
            <a:ext cx="7576457" cy="4499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b="1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ছবিটি পরিবেশ সংরক্ষণে  কী অবদান রাখে সে সম্পর্কে দুইটি বাক্য লিখ।</a:t>
            </a:r>
            <a:endParaRPr lang="en-US" b="1" i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16" descr="pon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56935" y="1074057"/>
            <a:ext cx="7330608" cy="33631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5040888" y="330698"/>
            <a:ext cx="1584764" cy="3138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মূল্যায়ন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394083" y="1214215"/>
            <a:ext cx="10178323" cy="314784"/>
            <a:chOff x="599614" y="1285860"/>
            <a:chExt cx="8258666" cy="723557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6" name="Right Arrow 15"/>
            <p:cNvSpPr/>
            <p:nvPr/>
          </p:nvSpPr>
          <p:spPr>
            <a:xfrm>
              <a:off x="599614" y="1285860"/>
              <a:ext cx="614799" cy="723557"/>
            </a:xfrm>
            <a:prstGeom prst="rightArrow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bn-IN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(১)</a:t>
              </a:r>
              <a:endPara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4413" y="1285860"/>
              <a:ext cx="7643867" cy="714381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bn-IN" sz="16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তোমার বন্ধু রাশেদ গ্রামে বাস করে। তাদের অনেক গরু ও ছাগল আছে। গরু ও ছাগলের গোবর কী করা উচিৎ।</a:t>
              </a:r>
              <a:endParaRPr lang="en-US" sz="1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8" name="Rounded Rectangle 17"/>
          <p:cNvSpPr/>
          <p:nvPr/>
        </p:nvSpPr>
        <p:spPr>
          <a:xfrm>
            <a:off x="2540558" y="1586858"/>
            <a:ext cx="4220006" cy="2869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(ক)  সার হিসাবে ব্যবহার করা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345181" y="1944990"/>
            <a:ext cx="4211299" cy="3185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(ঘ)  পুকুরে বা নদীতে ফেলে দেওয়া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345181" y="1560390"/>
            <a:ext cx="4211299" cy="2834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(খ)  পুড়িয়ে ফেলা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540558" y="2001437"/>
            <a:ext cx="4220006" cy="3070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(গ)  শুকিয়ে সংরক্ষণ করা 	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Horizontal Scroll 21"/>
          <p:cNvSpPr/>
          <p:nvPr/>
        </p:nvSpPr>
        <p:spPr>
          <a:xfrm>
            <a:off x="786042" y="692342"/>
            <a:ext cx="2152059" cy="43192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সঠিক উত্তরটি খাতায় লেখঃ</a:t>
            </a:r>
            <a:endParaRPr lang="en-US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381593" y="2445895"/>
            <a:ext cx="10178323" cy="314784"/>
            <a:chOff x="599614" y="1285860"/>
            <a:chExt cx="8258666" cy="723557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24" name="Right Arrow 23"/>
            <p:cNvSpPr/>
            <p:nvPr/>
          </p:nvSpPr>
          <p:spPr>
            <a:xfrm>
              <a:off x="599614" y="1285860"/>
              <a:ext cx="614799" cy="723557"/>
            </a:xfrm>
            <a:prstGeom prst="rightArrow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bn-IN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(২)</a:t>
              </a:r>
              <a:endPara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214413" y="1285860"/>
              <a:ext cx="7643867" cy="71438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bn-IN" sz="16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পরিবেশ সংরক্ষণে তুমি কী করবে?</a:t>
              </a:r>
              <a:endParaRPr lang="en-US" sz="1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2528068" y="3193292"/>
            <a:ext cx="4220006" cy="2869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(গ) জৈব সার ব্যবহার করব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362671" y="3176670"/>
            <a:ext cx="4211299" cy="3185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(ঘ) গাছ কেটে ফেলব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362671" y="2792070"/>
            <a:ext cx="4211299" cy="2834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(খ) কীটনাশক ব্যবহার করব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513077" y="2813393"/>
            <a:ext cx="4220006" cy="3070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(ক) রাসায়নিক সার ব্যবহার করব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396583" y="3675075"/>
            <a:ext cx="10178323" cy="314784"/>
            <a:chOff x="599614" y="1285860"/>
            <a:chExt cx="8258666" cy="723557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31" name="Right Arrow 30"/>
            <p:cNvSpPr/>
            <p:nvPr/>
          </p:nvSpPr>
          <p:spPr>
            <a:xfrm>
              <a:off x="599614" y="1285860"/>
              <a:ext cx="614799" cy="723557"/>
            </a:xfrm>
            <a:prstGeom prst="rightArrow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bn-IN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(৩)</a:t>
              </a:r>
              <a:endPara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214413" y="1285860"/>
              <a:ext cx="7643867" cy="71438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bn-IN" sz="16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পরিবেশ সংরক্ষণের অন্যতম প্রধান উপায় কোনটি?</a:t>
              </a:r>
              <a:endParaRPr lang="en-US" sz="1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33" name="Rounded Rectangle 32"/>
          <p:cNvSpPr/>
          <p:nvPr/>
        </p:nvSpPr>
        <p:spPr>
          <a:xfrm>
            <a:off x="7354901" y="4482432"/>
            <a:ext cx="4220006" cy="2869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(ঘ)  নদী ভরাট করা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520847" y="4031096"/>
            <a:ext cx="4211299" cy="3185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(ক) পরিকল্পিতভাবে শিল্প স্থাপন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347681" y="4021250"/>
            <a:ext cx="4211299" cy="2834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(খ) জনসচেতনতা বৃদ্ধি করা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513078" y="4462297"/>
            <a:ext cx="4220006" cy="3070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 </a:t>
            </a:r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(গ) গাছ লাগানো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1381593" y="5009185"/>
            <a:ext cx="10178323" cy="314784"/>
            <a:chOff x="599614" y="1285860"/>
            <a:chExt cx="8258666" cy="723557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38" name="Right Arrow 37"/>
            <p:cNvSpPr/>
            <p:nvPr/>
          </p:nvSpPr>
          <p:spPr>
            <a:xfrm>
              <a:off x="599614" y="1285860"/>
              <a:ext cx="614799" cy="723557"/>
            </a:xfrm>
            <a:prstGeom prst="rightArrow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bn-IN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(৪)</a:t>
              </a:r>
              <a:endPara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214413" y="1285860"/>
              <a:ext cx="7643867" cy="71438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bn-IN" sz="14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বিদ্যালয়ের রাস্তার পাশে কারখানার কালো ধোঁয়া থেকে রেহাই পেতে নিচের কোনটিকে বেশি গুরুত্ব দিবে?</a:t>
              </a:r>
              <a:endParaRPr lang="en-US" sz="1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2469448" y="5765388"/>
            <a:ext cx="4220006" cy="2869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(গ) কারখানার পাশে উঁচু দেয়াল তৈরি করতে বলব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 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304051" y="5748766"/>
            <a:ext cx="4211299" cy="31852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(ঘ) মাস্ক পরে স্কুলে যাব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7304051" y="5364166"/>
            <a:ext cx="4211299" cy="2834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(খ) মালিককে কারখানা বন্ধ করতে বলব</a:t>
            </a:r>
            <a:endParaRPr lang="en-US" sz="1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454457" y="5385489"/>
            <a:ext cx="4220006" cy="3070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(ক) অন্য স্কুলে ভর্তি হব</a:t>
            </a: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4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4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7" grpId="0" animBg="1"/>
      <p:bldP spid="28" grpId="0" animBg="1"/>
      <p:bldP spid="29" grpId="0" animBg="1"/>
      <p:bldP spid="33" grpId="0" animBg="1"/>
      <p:bldP spid="34" grpId="0" animBg="1"/>
      <p:bldP spid="36" grpId="0" animBg="1"/>
      <p:bldP spid="40" grpId="0" animBg="1"/>
      <p:bldP spid="42" grpId="0" animBg="1"/>
      <p:bldP spid="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Horizontal Scroll 11"/>
          <p:cNvSpPr/>
          <p:nvPr/>
        </p:nvSpPr>
        <p:spPr>
          <a:xfrm>
            <a:off x="4885350" y="204695"/>
            <a:ext cx="2684683" cy="54481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সংক্ষিপ্ত প্রশ্নোত্তর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8938" y="1098261"/>
            <a:ext cx="10578655" cy="20588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latin typeface="NikoshBAN" pitchFamily="2" charset="0"/>
                <a:cs typeface="NikoshBAN" pitchFamily="2" charset="0"/>
              </a:rPr>
              <a:t>                                               পরিবেশ সংরক্ষণ কী?</a:t>
            </a:r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Notched Right Arrow 15"/>
          <p:cNvSpPr/>
          <p:nvPr/>
        </p:nvSpPr>
        <p:spPr>
          <a:xfrm>
            <a:off x="675445" y="1463416"/>
            <a:ext cx="658680" cy="335404"/>
          </a:xfrm>
          <a:prstGeom prst="notch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endParaRPr lang="en-US" sz="1200" dirty="0">
              <a:solidFill>
                <a:schemeClr val="accent4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Pentagon 16"/>
          <p:cNvSpPr/>
          <p:nvPr/>
        </p:nvSpPr>
        <p:spPr>
          <a:xfrm>
            <a:off x="723929" y="1098259"/>
            <a:ext cx="1714512" cy="190895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latin typeface="NikoshBAN" pitchFamily="2" charset="0"/>
                <a:cs typeface="NikoshBAN" pitchFamily="2" charset="0"/>
              </a:rPr>
              <a:t>প্রশ্ন-১</a:t>
            </a:r>
            <a:endParaRPr lang="en-US" sz="1200" dirty="0"/>
          </a:p>
        </p:txBody>
      </p:sp>
      <p:sp>
        <p:nvSpPr>
          <p:cNvPr id="18" name="Rectangle 17"/>
          <p:cNvSpPr/>
          <p:nvPr/>
        </p:nvSpPr>
        <p:spPr>
          <a:xfrm>
            <a:off x="1348614" y="1501362"/>
            <a:ext cx="9968960" cy="22250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524976" y="1543987"/>
            <a:ext cx="7337670" cy="11600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প্রাকৃতিক সম্পদের সুরক্ষা ও যথাযথ ব্যবহারই হচ্ছে পরিবেশ সংরক্ষণ।</a:t>
            </a:r>
            <a:endParaRPr lang="en-US" sz="1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11438" y="2090101"/>
            <a:ext cx="10578655" cy="20588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latin typeface="NikoshBAN" pitchFamily="2" charset="0"/>
                <a:cs typeface="NikoshBAN" pitchFamily="2" charset="0"/>
              </a:rPr>
              <a:t>                                               পরিবেশ সংরক্ষণের একটি উপায় লেখ?</a:t>
            </a:r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Notched Right Arrow 20"/>
          <p:cNvSpPr/>
          <p:nvPr/>
        </p:nvSpPr>
        <p:spPr>
          <a:xfrm>
            <a:off x="677945" y="2455256"/>
            <a:ext cx="658680" cy="335404"/>
          </a:xfrm>
          <a:prstGeom prst="notch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endParaRPr lang="en-US" sz="1200" dirty="0">
              <a:solidFill>
                <a:schemeClr val="accent4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726429" y="2090099"/>
            <a:ext cx="1714512" cy="190895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latin typeface="NikoshBAN" pitchFamily="2" charset="0"/>
                <a:cs typeface="NikoshBAN" pitchFamily="2" charset="0"/>
              </a:rPr>
              <a:t>প্রশ্ন-২</a:t>
            </a:r>
            <a:endParaRPr lang="en-US" sz="1200" dirty="0"/>
          </a:p>
        </p:txBody>
      </p:sp>
      <p:sp>
        <p:nvSpPr>
          <p:cNvPr id="23" name="Rectangle 22"/>
          <p:cNvSpPr/>
          <p:nvPr/>
        </p:nvSpPr>
        <p:spPr>
          <a:xfrm>
            <a:off x="1351114" y="2493202"/>
            <a:ext cx="9968960" cy="22250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434678" y="2534660"/>
            <a:ext cx="6572296" cy="1810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জ্বালানির ব্যবহার হ্রাস করা।</a:t>
            </a:r>
            <a:endParaRPr lang="en-US" sz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26428" y="3079441"/>
            <a:ext cx="10578655" cy="20588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latin typeface="NikoshBAN" pitchFamily="2" charset="0"/>
                <a:cs typeface="NikoshBAN" pitchFamily="2" charset="0"/>
              </a:rPr>
              <a:t>                                               ময়লা আবর্জনা কোথায় ফেলা উচিৎ?</a:t>
            </a:r>
            <a:endParaRPr lang="en-US" sz="1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Notched Right Arrow 25"/>
          <p:cNvSpPr/>
          <p:nvPr/>
        </p:nvSpPr>
        <p:spPr>
          <a:xfrm>
            <a:off x="692935" y="3444596"/>
            <a:ext cx="658680" cy="335404"/>
          </a:xfrm>
          <a:prstGeom prst="notch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endParaRPr lang="en-US" sz="1200" dirty="0">
              <a:solidFill>
                <a:schemeClr val="accent4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Pentagon 26"/>
          <p:cNvSpPr/>
          <p:nvPr/>
        </p:nvSpPr>
        <p:spPr>
          <a:xfrm>
            <a:off x="741419" y="3079439"/>
            <a:ext cx="1714512" cy="190895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latin typeface="NikoshBAN" pitchFamily="2" charset="0"/>
                <a:cs typeface="NikoshBAN" pitchFamily="2" charset="0"/>
              </a:rPr>
              <a:t>প্রশ্ন-৩</a:t>
            </a:r>
            <a:endParaRPr lang="en-US" sz="1200" dirty="0"/>
          </a:p>
        </p:txBody>
      </p:sp>
      <p:sp>
        <p:nvSpPr>
          <p:cNvPr id="28" name="Rectangle 27"/>
          <p:cNvSpPr/>
          <p:nvPr/>
        </p:nvSpPr>
        <p:spPr>
          <a:xfrm>
            <a:off x="1366104" y="3482542"/>
            <a:ext cx="9968960" cy="22250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449668" y="3524000"/>
            <a:ext cx="6572296" cy="1810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latin typeface="NikoshBAN" pitchFamily="2" charset="0"/>
                <a:cs typeface="NikoshBAN" pitchFamily="2" charset="0"/>
              </a:rPr>
              <a:t>নির্দিষ্ট স্থানে।</a:t>
            </a:r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6448" y="4053791"/>
            <a:ext cx="10578655" cy="20588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                                 রান্না শেষে চুলা জ্বালিয়ে রাখা উচিৎ নয় কেন?</a:t>
            </a:r>
            <a:endParaRPr lang="en-US" sz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Notched Right Arrow 30"/>
          <p:cNvSpPr/>
          <p:nvPr/>
        </p:nvSpPr>
        <p:spPr>
          <a:xfrm>
            <a:off x="662955" y="4418946"/>
            <a:ext cx="658680" cy="335404"/>
          </a:xfrm>
          <a:prstGeom prst="notch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endParaRPr lang="en-US" sz="1200" dirty="0">
              <a:solidFill>
                <a:schemeClr val="accent4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Pentagon 31"/>
          <p:cNvSpPr/>
          <p:nvPr/>
        </p:nvSpPr>
        <p:spPr>
          <a:xfrm>
            <a:off x="711439" y="4053789"/>
            <a:ext cx="1714512" cy="190895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latin typeface="NikoshBAN" pitchFamily="2" charset="0"/>
                <a:cs typeface="NikoshBAN" pitchFamily="2" charset="0"/>
              </a:rPr>
              <a:t>প্রশ্ন-৪</a:t>
            </a:r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1336124" y="4456892"/>
            <a:ext cx="9968960" cy="22250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376146" y="4498350"/>
            <a:ext cx="6572296" cy="1810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এতে পরিবেশ দূষিত হয়।</a:t>
            </a:r>
            <a:endParaRPr lang="en-US" sz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467195" y="932437"/>
            <a:ext cx="11392525" cy="4928717"/>
            <a:chOff x="467195" y="932437"/>
            <a:chExt cx="11392525" cy="4928717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36" name="Rectangle 35"/>
            <p:cNvSpPr/>
            <p:nvPr/>
          </p:nvSpPr>
          <p:spPr>
            <a:xfrm>
              <a:off x="479685" y="932437"/>
              <a:ext cx="11362545" cy="4928717"/>
            </a:xfrm>
            <a:prstGeom prst="rect">
              <a:avLst/>
            </a:prstGeom>
            <a:noFill/>
            <a:ln w="28575">
              <a:solidFill>
                <a:srgbClr val="92D050"/>
              </a:solidFill>
              <a:prstDash val="dashDot"/>
            </a:ln>
            <a:effectLst>
              <a:softEdge rad="127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noFill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479685" y="1903751"/>
              <a:ext cx="11362545" cy="1588"/>
            </a:xfrm>
            <a:prstGeom prst="line">
              <a:avLst/>
            </a:prstGeom>
            <a:ln w="28575">
              <a:solidFill>
                <a:srgbClr val="92D050"/>
              </a:solidFill>
              <a:prstDash val="dashDot"/>
            </a:ln>
            <a:effectLst>
              <a:softEdge rad="12700"/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82185" y="2895591"/>
              <a:ext cx="11362545" cy="1588"/>
            </a:xfrm>
            <a:prstGeom prst="line">
              <a:avLst/>
            </a:prstGeom>
            <a:ln w="28575">
              <a:solidFill>
                <a:srgbClr val="92D050"/>
              </a:solidFill>
              <a:prstDash val="dashDot"/>
            </a:ln>
            <a:effectLst>
              <a:softEdge rad="12700"/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97175" y="3884931"/>
              <a:ext cx="11362545" cy="1588"/>
            </a:xfrm>
            <a:prstGeom prst="line">
              <a:avLst/>
            </a:prstGeom>
            <a:ln w="28575">
              <a:solidFill>
                <a:srgbClr val="92D050"/>
              </a:solidFill>
              <a:prstDash val="dashDot"/>
            </a:ln>
            <a:effectLst>
              <a:softEdge rad="12700"/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67195" y="4859281"/>
              <a:ext cx="11362545" cy="1588"/>
            </a:xfrm>
            <a:prstGeom prst="line">
              <a:avLst/>
            </a:prstGeom>
            <a:ln w="28575">
              <a:solidFill>
                <a:srgbClr val="92D050"/>
              </a:solidFill>
              <a:prstDash val="dashDot"/>
            </a:ln>
            <a:effectLst>
              <a:softEdge rad="12700"/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726428" y="5043131"/>
            <a:ext cx="10578655" cy="20588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latin typeface="NikoshBAN" pitchFamily="2" charset="0"/>
                <a:cs typeface="NikoshBAN" pitchFamily="2" charset="0"/>
              </a:rPr>
              <a:t>                                               রিসাইকেল কী?</a:t>
            </a:r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Notched Right Arrow 41"/>
          <p:cNvSpPr/>
          <p:nvPr/>
        </p:nvSpPr>
        <p:spPr>
          <a:xfrm>
            <a:off x="692935" y="5408286"/>
            <a:ext cx="658680" cy="335404"/>
          </a:xfrm>
          <a:prstGeom prst="notched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endParaRPr lang="en-US" sz="1200" dirty="0">
              <a:solidFill>
                <a:schemeClr val="accent4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Pentagon 42"/>
          <p:cNvSpPr/>
          <p:nvPr/>
        </p:nvSpPr>
        <p:spPr>
          <a:xfrm>
            <a:off x="741419" y="5043129"/>
            <a:ext cx="1714512" cy="190895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1200" dirty="0" smtClean="0">
                <a:latin typeface="NikoshBAN" pitchFamily="2" charset="0"/>
                <a:cs typeface="NikoshBAN" pitchFamily="2" charset="0"/>
              </a:rPr>
              <a:t>প্রশ্ন-৫</a:t>
            </a:r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1366104" y="5446232"/>
            <a:ext cx="9968960" cy="22250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1362584" y="5487690"/>
            <a:ext cx="6572296" cy="1810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কোন সম্পদ পুনরায় ব্যবহার করার উপযোগি নামই হলো রিসাইকেল। </a:t>
            </a:r>
            <a:endParaRPr lang="en-US" sz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19" grpId="0" animBg="1"/>
      <p:bldP spid="24" grpId="0" animBg="1"/>
      <p:bldP spid="29" grpId="0" animBg="1"/>
      <p:bldP spid="34" grpId="0" animBg="1"/>
      <p:bldP spid="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11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1449" t="16657" r="17357" b="35531"/>
          <a:stretch/>
        </p:blipFill>
        <p:spPr bwMode="auto">
          <a:xfrm>
            <a:off x="3403570" y="703943"/>
            <a:ext cx="2944092" cy="630382"/>
          </a:xfrm>
          <a:prstGeom prst="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15" name="Picture 14" descr="download (1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6903" y="237431"/>
            <a:ext cx="2686050" cy="1704975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857830" y="2569028"/>
            <a:ext cx="84763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bn-IN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NikoshBAN" pitchFamily="2" charset="0"/>
                <a:cs typeface="NikoshBAN" pitchFamily="2" charset="0"/>
              </a:rPr>
              <a:t>তোমার এলাকার পরিবেশ সংক্ষণে তোমার ৫ টি পদক্ষেপ লেখ।</a:t>
            </a: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11" descr="nxvx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588" y="333015"/>
            <a:ext cx="11661669" cy="6198413"/>
          </a:xfrm>
          <a:prstGeom prst="rect">
            <a:avLst/>
          </a:prstGeom>
          <a:ln w="7620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algn="ctr" rotWithShape="0">
              <a:srgbClr val="000000"/>
            </a:outerShdw>
            <a:softEdge rad="317500"/>
          </a:effectLst>
        </p:spPr>
      </p:pic>
      <p:sp>
        <p:nvSpPr>
          <p:cNvPr id="15" name="Rectangle 14"/>
          <p:cNvSpPr/>
          <p:nvPr/>
        </p:nvSpPr>
        <p:spPr>
          <a:xfrm>
            <a:off x="235802" y="730851"/>
            <a:ext cx="43652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সকলকে ধন্যবাদ</a:t>
            </a:r>
          </a:p>
          <a:p>
            <a:pPr algn="ctr"/>
            <a:r>
              <a:rPr lang="bn-IN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আজকের পাঠ </a:t>
            </a:r>
          </a:p>
          <a:p>
            <a:pPr algn="ctr"/>
            <a:r>
              <a:rPr lang="bn-IN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এখানেই শেষ।</a:t>
            </a: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11" descr="Sukesh Sutradha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891" y="2997200"/>
            <a:ext cx="1690709" cy="22106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>
          <a:xfrm flipH="1">
            <a:off x="2703186" y="3047996"/>
            <a:ext cx="3037213" cy="21852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সুকেশ সূত্রধর,</a:t>
            </a:r>
            <a:endParaRPr lang="bn-IN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IN" sz="2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সহকারি শিক্ষক,</a:t>
            </a:r>
          </a:p>
          <a:p>
            <a:r>
              <a:rPr lang="bn-IN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কোয়রপুর সরকারি প্রাথমিক বিদ্যালয়,</a:t>
            </a:r>
          </a:p>
          <a:p>
            <a:r>
              <a:rPr lang="bn-IN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নাসিরনগর, ব্রাহ্মণবাড়িয়া।</a:t>
            </a:r>
          </a:p>
          <a:p>
            <a:r>
              <a:rPr lang="bn-IN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মোবাইল নং-০১৭২২ ২৬৯৪৬১</a:t>
            </a:r>
          </a:p>
          <a:p>
            <a:r>
              <a:rPr lang="bn-IN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ইমেইলঃ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sukeshbd@gmail.com</a:t>
            </a:r>
            <a:r>
              <a:rPr lang="bn-IN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6" name="Group 18"/>
          <p:cNvGrpSpPr/>
          <p:nvPr/>
        </p:nvGrpSpPr>
        <p:grpSpPr>
          <a:xfrm>
            <a:off x="643206" y="969694"/>
            <a:ext cx="11167289" cy="5321300"/>
            <a:chOff x="558800" y="1054100"/>
            <a:chExt cx="11167289" cy="5321300"/>
          </a:xfrm>
        </p:grpSpPr>
        <p:sp>
          <p:nvSpPr>
            <p:cNvPr id="17" name="Can 16"/>
            <p:cNvSpPr/>
            <p:nvPr/>
          </p:nvSpPr>
          <p:spPr>
            <a:xfrm rot="5400000">
              <a:off x="3044401" y="-1431501"/>
              <a:ext cx="506487" cy="5477689"/>
            </a:xfrm>
            <a:prstGeom prst="can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an 17"/>
            <p:cNvSpPr/>
            <p:nvPr/>
          </p:nvSpPr>
          <p:spPr>
            <a:xfrm rot="5400000">
              <a:off x="8734001" y="-1431501"/>
              <a:ext cx="506487" cy="5477689"/>
            </a:xfrm>
            <a:prstGeom prst="can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Document 18"/>
            <p:cNvSpPr/>
            <p:nvPr/>
          </p:nvSpPr>
          <p:spPr>
            <a:xfrm>
              <a:off x="609600" y="1587500"/>
              <a:ext cx="5359400" cy="4775200"/>
            </a:xfrm>
            <a:prstGeom prst="flowChartDocument">
              <a:avLst/>
            </a:prstGeom>
            <a:noFill/>
            <a:ln w="38100"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lowchart: Document 19"/>
            <p:cNvSpPr/>
            <p:nvPr/>
          </p:nvSpPr>
          <p:spPr>
            <a:xfrm>
              <a:off x="6324600" y="1587500"/>
              <a:ext cx="5359400" cy="4787900"/>
            </a:xfrm>
            <a:prstGeom prst="flowChartDocument">
              <a:avLst/>
            </a:prstGeom>
            <a:noFill/>
            <a:ln w="38100"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1" name="Picture 20" descr="Sukesh Sutradha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70920" y="2961793"/>
            <a:ext cx="1652050" cy="2205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" name="TextBox 21"/>
          <p:cNvSpPr txBox="1"/>
          <p:nvPr/>
        </p:nvSpPr>
        <p:spPr>
          <a:xfrm flipH="1">
            <a:off x="8430884" y="3009896"/>
            <a:ext cx="3037213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IN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শ্রেণি-পঞ্চম,</a:t>
            </a:r>
          </a:p>
          <a:p>
            <a:r>
              <a:rPr lang="bn-IN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বিষয়-প্রাথমিক বিজ্ঞান,</a:t>
            </a:r>
          </a:p>
          <a:p>
            <a:r>
              <a:rPr lang="bn-IN" sz="2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অধ্যায়- দ্বিতীয় (পরিবেশ দূষণ),</a:t>
            </a:r>
          </a:p>
          <a:p>
            <a:r>
              <a:rPr lang="bn-IN" sz="2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পাঠের শিরোনাম- পরিবেশ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সংরক্ষণ</a:t>
            </a:r>
            <a:r>
              <a:rPr lang="bn-IN" sz="2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bn-IN" sz="2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সময়ঃ ৪০ মিনিট।</a:t>
            </a:r>
            <a:endParaRPr lang="bn-IN" sz="1050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1200" dirty="0" smtClean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PubOvalCallout"/>
          <p:cNvSpPr>
            <a:spLocks noEditPoints="1" noChangeArrowheads="1"/>
          </p:cNvSpPr>
          <p:nvPr/>
        </p:nvSpPr>
        <p:spPr bwMode="auto">
          <a:xfrm>
            <a:off x="1219200" y="1790700"/>
            <a:ext cx="4140200" cy="825500"/>
          </a:xfrm>
          <a:custGeom>
            <a:avLst/>
            <a:gdLst>
              <a:gd name="G0" fmla="+- 0 0 0"/>
              <a:gd name="G1" fmla="+- 10766 0 0"/>
              <a:gd name="T0" fmla="*/ 10800 w 21600"/>
              <a:gd name="T1" fmla="*/ 0 h 21600"/>
              <a:gd name="T2" fmla="*/ 0 w 21600"/>
              <a:gd name="T3" fmla="*/ 8105 h 21600"/>
              <a:gd name="T4" fmla="*/ 10766 w 21600"/>
              <a:gd name="T5" fmla="*/ 21600 h 21600"/>
              <a:gd name="T6" fmla="*/ 10800 w 21600"/>
              <a:gd name="T7" fmla="*/ 16210 h 21600"/>
              <a:gd name="T8" fmla="*/ 21600 w 21600"/>
              <a:gd name="T9" fmla="*/ 8105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3163 w 21600"/>
              <a:gd name="T16" fmla="*/ 2374 h 21600"/>
              <a:gd name="T17" fmla="*/ 18437 w 21600"/>
              <a:gd name="T18" fmla="*/ 1383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0766" y="21600"/>
                </a:moveTo>
                <a:lnTo>
                  <a:pt x="9590" y="16158"/>
                </a:lnTo>
                <a:cubicBezTo>
                  <a:pt x="9991" y="16192"/>
                  <a:pt x="10395" y="16210"/>
                  <a:pt x="10800" y="16210"/>
                </a:cubicBezTo>
                <a:cubicBezTo>
                  <a:pt x="16764" y="16210"/>
                  <a:pt x="21600" y="12581"/>
                  <a:pt x="21600" y="8105"/>
                </a:cubicBezTo>
                <a:cubicBezTo>
                  <a:pt x="21600" y="3628"/>
                  <a:pt x="16764" y="0"/>
                  <a:pt x="10800" y="0"/>
                </a:cubicBezTo>
                <a:cubicBezTo>
                  <a:pt x="4835" y="0"/>
                  <a:pt x="0" y="3628"/>
                  <a:pt x="0" y="8105"/>
                </a:cubicBezTo>
                <a:cubicBezTo>
                  <a:pt x="-1" y="10568"/>
                  <a:pt x="1493" y="12898"/>
                  <a:pt x="4057" y="14436"/>
                </a:cubicBez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bn-IN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2800" b="1" dirty="0">
              <a:solidFill>
                <a:schemeClr val="accent1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PubOvalCallout"/>
          <p:cNvSpPr>
            <a:spLocks noEditPoints="1" noChangeArrowheads="1"/>
          </p:cNvSpPr>
          <p:nvPr/>
        </p:nvSpPr>
        <p:spPr bwMode="auto">
          <a:xfrm>
            <a:off x="7061200" y="1841500"/>
            <a:ext cx="4140200" cy="825500"/>
          </a:xfrm>
          <a:custGeom>
            <a:avLst/>
            <a:gdLst>
              <a:gd name="G0" fmla="+- 0 0 0"/>
              <a:gd name="G1" fmla="+- 10766 0 0"/>
              <a:gd name="T0" fmla="*/ 10800 w 21600"/>
              <a:gd name="T1" fmla="*/ 0 h 21600"/>
              <a:gd name="T2" fmla="*/ 0 w 21600"/>
              <a:gd name="T3" fmla="*/ 8105 h 21600"/>
              <a:gd name="T4" fmla="*/ 10766 w 21600"/>
              <a:gd name="T5" fmla="*/ 21600 h 21600"/>
              <a:gd name="T6" fmla="*/ 10800 w 21600"/>
              <a:gd name="T7" fmla="*/ 16210 h 21600"/>
              <a:gd name="T8" fmla="*/ 21600 w 21600"/>
              <a:gd name="T9" fmla="*/ 8105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3163 w 21600"/>
              <a:gd name="T16" fmla="*/ 2374 h 21600"/>
              <a:gd name="T17" fmla="*/ 18437 w 21600"/>
              <a:gd name="T18" fmla="*/ 1383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0766" y="21600"/>
                </a:moveTo>
                <a:lnTo>
                  <a:pt x="9590" y="16158"/>
                </a:lnTo>
                <a:cubicBezTo>
                  <a:pt x="9991" y="16192"/>
                  <a:pt x="10395" y="16210"/>
                  <a:pt x="10800" y="16210"/>
                </a:cubicBezTo>
                <a:cubicBezTo>
                  <a:pt x="16764" y="16210"/>
                  <a:pt x="21600" y="12581"/>
                  <a:pt x="21600" y="8105"/>
                </a:cubicBezTo>
                <a:cubicBezTo>
                  <a:pt x="21600" y="3628"/>
                  <a:pt x="16764" y="0"/>
                  <a:pt x="10800" y="0"/>
                </a:cubicBezTo>
                <a:cubicBezTo>
                  <a:pt x="4835" y="0"/>
                  <a:pt x="0" y="3628"/>
                  <a:pt x="0" y="8105"/>
                </a:cubicBezTo>
                <a:cubicBezTo>
                  <a:pt x="-1" y="10568"/>
                  <a:pt x="1493" y="12898"/>
                  <a:pt x="4057" y="14436"/>
                </a:cubicBez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bn-IN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2800" b="1" dirty="0">
              <a:solidFill>
                <a:schemeClr val="accent1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tx1"/>
                </a:solidFill>
              </a:rPr>
              <a:pPr/>
              <a:t>25-Sep-17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11" descr="xaaa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343" y="1155245"/>
            <a:ext cx="11509828" cy="52600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>
          <a:xfrm>
            <a:off x="3816366" y="406399"/>
            <a:ext cx="3793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ছবিতে কী দেখা যাচ্ছে?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110" y="418683"/>
            <a:ext cx="29370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বৃক্ষরোপণ করছে।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33191" y="364167"/>
            <a:ext cx="79768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বৃক্ষরোপণ হচ্ছে </a:t>
            </a:r>
            <a:r>
              <a:rPr lang="bn-IN" sz="40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পরিবেশ সংরক্ষণের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একটি উপায়।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6" grpId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8" name="Down Arrow Callout 17"/>
          <p:cNvSpPr/>
          <p:nvPr/>
        </p:nvSpPr>
        <p:spPr>
          <a:xfrm>
            <a:off x="2191658" y="1332927"/>
            <a:ext cx="7489371" cy="1016001"/>
          </a:xfrm>
          <a:prstGeom prst="downArrowCallout">
            <a:avLst>
              <a:gd name="adj1" fmla="val 24193"/>
              <a:gd name="adj2" fmla="val 164516"/>
              <a:gd name="adj3" fmla="val 25000"/>
              <a:gd name="adj4" fmla="val 6497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</a:rPr>
              <a:t>আজকের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bn-IN" sz="3200" dirty="0" smtClean="0">
                <a:solidFill>
                  <a:schemeClr val="tx1"/>
                </a:solidFill>
              </a:rPr>
              <a:t>পাঠ 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19" name="Horizontal Scroll 18"/>
          <p:cNvSpPr/>
          <p:nvPr/>
        </p:nvSpPr>
        <p:spPr>
          <a:xfrm>
            <a:off x="1872343" y="2624701"/>
            <a:ext cx="8432800" cy="2017485"/>
          </a:xfrm>
          <a:prstGeom prst="horizontalScroll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পরিবেশ সংরক্ষণ।</a:t>
            </a:r>
            <a:endParaRPr lang="en-US" sz="7200" b="1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Diagonal Stripe 11"/>
          <p:cNvSpPr/>
          <p:nvPr/>
        </p:nvSpPr>
        <p:spPr>
          <a:xfrm rot="2742128">
            <a:off x="4053808" y="-136272"/>
            <a:ext cx="3126125" cy="3252782"/>
          </a:xfrm>
          <a:prstGeom prst="diagStripe">
            <a:avLst>
              <a:gd name="adj" fmla="val 71759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63886" y="870858"/>
            <a:ext cx="2307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3200" dirty="0"/>
          </a:p>
        </p:txBody>
      </p:sp>
      <p:sp>
        <p:nvSpPr>
          <p:cNvPr id="17" name="Round Diagonal Corner Rectangle 16"/>
          <p:cNvSpPr/>
          <p:nvPr/>
        </p:nvSpPr>
        <p:spPr>
          <a:xfrm>
            <a:off x="1016000" y="2394859"/>
            <a:ext cx="10464801" cy="1248228"/>
          </a:xfrm>
          <a:prstGeom prst="round2Diag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bn-IN" sz="24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১.৩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.1</a:t>
            </a:r>
            <a:r>
              <a:rPr lang="bn-IN" sz="24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পরিবেশ সংরক্ষণ বলতে কী বুঝায় তা বলতে পারবে।</a:t>
            </a:r>
          </a:p>
          <a:p>
            <a:pPr>
              <a:buFont typeface="Wingdings" pitchFamily="2" charset="2"/>
              <a:buChar char="q"/>
            </a:pPr>
            <a:r>
              <a:rPr lang="bn-IN" sz="24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১.৩.২ মানুষ ও অন্যান্য জীবের বেঁচে থাকার জন্য পরিবেশ সংরক্ষণের প্রয়োজনীয়তা ব্যাখ্যা করতে পারবে।</a:t>
            </a:r>
          </a:p>
          <a:p>
            <a:pPr>
              <a:buFont typeface="Wingdings" pitchFamily="2" charset="2"/>
              <a:buChar char="q"/>
            </a:pPr>
            <a:r>
              <a:rPr lang="bn-IN" sz="24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১.৩.৩ অন্যকে পরিবেশ সংরক্ষণে উদ্বুদ্ধ করবে ও নিজে সক্রিয় অংশগ্রহণ করবে।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11" descr="ccxcxz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2745" y="798285"/>
            <a:ext cx="5326744" cy="24093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Picture 14" descr="zcxx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455" y="783769"/>
            <a:ext cx="5660571" cy="23803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 descr="PIR_2016_PV_Satin Metallic_Talent_Living Roo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8143" y="3686627"/>
            <a:ext cx="5621395" cy="23368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 descr="zzcxCx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65424" y="3686628"/>
            <a:ext cx="5289550" cy="24093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 descr="right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510971" y="714539"/>
            <a:ext cx="1306285" cy="954604"/>
          </a:xfrm>
          <a:prstGeom prst="rect">
            <a:avLst/>
          </a:prstGeom>
        </p:spPr>
      </p:pic>
      <p:pic>
        <p:nvPicPr>
          <p:cNvPr id="23" name="Picture 22" descr="wrong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93485" y="819056"/>
            <a:ext cx="893629" cy="893629"/>
          </a:xfrm>
          <a:prstGeom prst="rect">
            <a:avLst/>
          </a:prstGeom>
        </p:spPr>
      </p:pic>
      <p:pic>
        <p:nvPicPr>
          <p:cNvPr id="25" name="Picture 24" descr="right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554514" y="3748024"/>
            <a:ext cx="1306285" cy="954604"/>
          </a:xfrm>
          <a:prstGeom prst="rect">
            <a:avLst/>
          </a:prstGeom>
        </p:spPr>
      </p:pic>
      <p:pic>
        <p:nvPicPr>
          <p:cNvPr id="26" name="Picture 25" descr="wrong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07999" y="3678371"/>
            <a:ext cx="893629" cy="89362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42393" y="159658"/>
            <a:ext cx="8680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আমরা কী কী উপায়ে </a:t>
            </a:r>
            <a:r>
              <a:rPr lang="bn-IN" sz="40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পরিবেশ সংরক্ষণ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করতে পারি?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1850" y="3164103"/>
            <a:ext cx="5545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রান্না শেষে </a:t>
            </a:r>
            <a:r>
              <a:rPr lang="bn-IN" sz="28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চুলা নিভিয়ে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রেখে।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37205" y="6066970"/>
            <a:ext cx="3556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অযথা বাতি না </a:t>
            </a:r>
            <a:r>
              <a:rPr lang="bn-IN" sz="32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জ্বালিয়ে।</a:t>
            </a:r>
            <a:endParaRPr lang="en-US" sz="3200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2" name="Picture 11" descr="dfdsfsf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8235" y="711200"/>
            <a:ext cx="5080000" cy="2235197"/>
          </a:xfrm>
          <a:prstGeom prst="rect">
            <a:avLst/>
          </a:prstGeom>
        </p:spPr>
      </p:pic>
      <p:pic>
        <p:nvPicPr>
          <p:cNvPr id="15" name="Picture 14" descr="cxczxx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972" y="758143"/>
            <a:ext cx="2650452" cy="2231797"/>
          </a:xfrm>
          <a:prstGeom prst="rect">
            <a:avLst/>
          </a:prstGeom>
        </p:spPr>
      </p:pic>
      <p:pic>
        <p:nvPicPr>
          <p:cNvPr id="16" name="Picture 15" descr="dxbgdfgdf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0" y="758594"/>
            <a:ext cx="3033486" cy="2245860"/>
          </a:xfrm>
          <a:prstGeom prst="rect">
            <a:avLst/>
          </a:prstGeom>
        </p:spPr>
      </p:pic>
      <p:pic>
        <p:nvPicPr>
          <p:cNvPr id="18" name="Picture 17" descr="xaaaa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682" y="3730169"/>
            <a:ext cx="5631315" cy="23789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 descr="xzcvxc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13723" y="3686626"/>
            <a:ext cx="5056187" cy="23349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 descr="right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554514" y="3864136"/>
            <a:ext cx="1306285" cy="1636778"/>
          </a:xfrm>
          <a:prstGeom prst="rect">
            <a:avLst/>
          </a:prstGeom>
        </p:spPr>
      </p:pic>
      <p:pic>
        <p:nvPicPr>
          <p:cNvPr id="27" name="Picture 26" descr="wrong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07999" y="3794483"/>
            <a:ext cx="893629" cy="893629"/>
          </a:xfrm>
          <a:prstGeom prst="rect">
            <a:avLst/>
          </a:prstGeom>
        </p:spPr>
      </p:pic>
      <p:pic>
        <p:nvPicPr>
          <p:cNvPr id="28" name="Picture 27" descr="right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525484" y="1295107"/>
            <a:ext cx="1306285" cy="1593235"/>
          </a:xfrm>
          <a:prstGeom prst="rect">
            <a:avLst/>
          </a:prstGeom>
        </p:spPr>
      </p:pic>
      <p:pic>
        <p:nvPicPr>
          <p:cNvPr id="29" name="Picture 28" descr="wrong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19313" y="746483"/>
            <a:ext cx="893629" cy="893629"/>
          </a:xfrm>
          <a:prstGeom prst="rect">
            <a:avLst/>
          </a:prstGeom>
        </p:spPr>
      </p:pic>
      <p:pic>
        <p:nvPicPr>
          <p:cNvPr id="30" name="Picture 29" descr="wrong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35427" y="3823512"/>
            <a:ext cx="893629" cy="89362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42393" y="159658"/>
            <a:ext cx="8680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আমরা কী কী উপায়ে </a:t>
            </a:r>
            <a:r>
              <a:rPr lang="bn-IN" sz="40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পরিবেশ সংরক্ষণ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করতে পারি?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80878" y="3018963"/>
            <a:ext cx="5545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গাড়ি চড়ার পরিবর্তে সাইকেল বা পায়ে হেঁটে।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61438" y="6066970"/>
            <a:ext cx="4689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গাছ লাগিয়ে ও গাছ না কেটে।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6" name="Picture 15" descr="cxzcxzcxz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4344" y="874711"/>
            <a:ext cx="4876800" cy="2245859"/>
          </a:xfrm>
          <a:prstGeom prst="rect">
            <a:avLst/>
          </a:prstGeom>
        </p:spPr>
      </p:pic>
      <p:pic>
        <p:nvPicPr>
          <p:cNvPr id="17" name="Picture 16" descr="render_dustbin_6_vray_001-jpg1ad99-250x25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629" y="680354"/>
            <a:ext cx="4499427" cy="2541815"/>
          </a:xfrm>
          <a:prstGeom prst="rect">
            <a:avLst/>
          </a:prstGeom>
        </p:spPr>
      </p:pic>
      <p:pic>
        <p:nvPicPr>
          <p:cNvPr id="18" name="Picture 17" descr="Water-Pollution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4344" y="3631293"/>
            <a:ext cx="4854304" cy="23340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 descr="clean water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5715" y="3672115"/>
            <a:ext cx="5036456" cy="21916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 descr="right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27200" y="4676936"/>
            <a:ext cx="1306285" cy="954604"/>
          </a:xfrm>
          <a:prstGeom prst="rect">
            <a:avLst/>
          </a:prstGeom>
        </p:spPr>
      </p:pic>
      <p:pic>
        <p:nvPicPr>
          <p:cNvPr id="21" name="Picture 20" descr="right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336799" y="1527337"/>
            <a:ext cx="1306285" cy="954604"/>
          </a:xfrm>
          <a:prstGeom prst="rect">
            <a:avLst/>
          </a:prstGeom>
        </p:spPr>
      </p:pic>
      <p:pic>
        <p:nvPicPr>
          <p:cNvPr id="22" name="Picture 21" descr="wrong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90055" y="1036769"/>
            <a:ext cx="893629" cy="893629"/>
          </a:xfrm>
          <a:prstGeom prst="rect">
            <a:avLst/>
          </a:prstGeom>
        </p:spPr>
      </p:pic>
      <p:pic>
        <p:nvPicPr>
          <p:cNvPr id="23" name="Picture 22" descr="wrong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177141" y="3823512"/>
            <a:ext cx="893629" cy="89362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842393" y="159658"/>
            <a:ext cx="8680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আমরা কী কী উপায়ে </a:t>
            </a:r>
            <a:r>
              <a:rPr lang="bn-IN" sz="40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পরিবেশ সংরক্ষণ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করতে পারি?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52914" y="3164103"/>
            <a:ext cx="6444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যেখানে সেখানে ময়লা না ফেলে নির্দিষ্ট স্থানে ফেলে।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78602" y="5863774"/>
            <a:ext cx="5965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কল-কারখানার দূষিত পানি পরিশোধন করে।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106664" y="6454826"/>
            <a:ext cx="849939" cy="365125"/>
          </a:xfrm>
        </p:spPr>
        <p:txBody>
          <a:bodyPr/>
          <a:lstStyle/>
          <a:p>
            <a:fld id="{3D3AF3DF-5AFE-4625-B8E4-9EAE16E6C0B6}" type="datetime5">
              <a:rPr lang="en-US" smtClean="0">
                <a:solidFill>
                  <a:schemeClr val="accent5">
                    <a:lumMod val="50000"/>
                  </a:schemeClr>
                </a:solidFill>
              </a:rPr>
              <a:pPr/>
              <a:t>25-Sep-17</a:t>
            </a:fld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7723178" y="6454826"/>
            <a:ext cx="4468822" cy="365125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Sukesh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Nasirnagar,Brahmanbaria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Mob: 01722 269461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-4735" y="-18"/>
            <a:ext cx="12196735" cy="6860403"/>
            <a:chOff x="-4735" y="-18"/>
            <a:chExt cx="12196735" cy="6860403"/>
          </a:xfrm>
        </p:grpSpPr>
        <p:sp>
          <p:nvSpPr>
            <p:cNvPr id="9" name="Frame 8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1918"/>
              </a:avLst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-11" y="-18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rot="10800000">
              <a:off x="10503878" y="5366826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6200000">
              <a:off x="-103209" y="5270737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5400000">
              <a:off x="10602352" y="98474"/>
              <a:ext cx="1688122" cy="1491174"/>
            </a:xfrm>
            <a:prstGeom prst="halfFrame">
              <a:avLst>
                <a:gd name="adj1" fmla="val 9457"/>
                <a:gd name="adj2" fmla="val 9457"/>
              </a:avLst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7" name="Picture 16" descr="xcvxzvx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53829" y="812792"/>
            <a:ext cx="2888343" cy="4455894"/>
          </a:xfrm>
          <a:prstGeom prst="rect">
            <a:avLst/>
          </a:prstGeom>
        </p:spPr>
      </p:pic>
      <p:pic>
        <p:nvPicPr>
          <p:cNvPr id="20" name="Picture 19" descr="vcxvcx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9829" y="3853091"/>
            <a:ext cx="4847771" cy="21413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Picture 20" descr="xcvxvc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35316" y="1196295"/>
            <a:ext cx="4818742" cy="2143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/>
          <p:cNvSpPr txBox="1"/>
          <p:nvPr/>
        </p:nvSpPr>
        <p:spPr>
          <a:xfrm>
            <a:off x="1842393" y="159658"/>
            <a:ext cx="8680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আমরা কী কী উপায়ে </a:t>
            </a:r>
            <a:r>
              <a:rPr lang="bn-IN" sz="40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পরিবেশ সংরক্ষণ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করতে পারি?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19718" y="3352789"/>
            <a:ext cx="2990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প্রচার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প্রচারণা।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72977" y="6023429"/>
            <a:ext cx="3556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জনসচেতনা বৃদ্ধি।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59377" y="5283201"/>
            <a:ext cx="3556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রিসাইকেল করা।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643721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2714</TotalTime>
  <Words>697</Words>
  <Application>Microsoft Office PowerPoint</Application>
  <PresentationFormat>Custom</PresentationFormat>
  <Paragraphs>142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Sukesh Sutradhar</cp:lastModifiedBy>
  <cp:revision>1056</cp:revision>
  <dcterms:created xsi:type="dcterms:W3CDTF">2017-07-12T02:49:00Z</dcterms:created>
  <dcterms:modified xsi:type="dcterms:W3CDTF">2017-09-25T15:11:22Z</dcterms:modified>
</cp:coreProperties>
</file>